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60" r:id="rId2"/>
    <p:sldId id="261" r:id="rId3"/>
    <p:sldId id="262" r:id="rId4"/>
    <p:sldId id="304" r:id="rId5"/>
    <p:sldId id="302" r:id="rId6"/>
    <p:sldId id="300" r:id="rId7"/>
    <p:sldId id="290" r:id="rId8"/>
    <p:sldId id="301" r:id="rId9"/>
    <p:sldId id="291" r:id="rId10"/>
    <p:sldId id="287" r:id="rId11"/>
    <p:sldId id="292" r:id="rId12"/>
    <p:sldId id="294" r:id="rId13"/>
    <p:sldId id="293" r:id="rId14"/>
    <p:sldId id="295" r:id="rId15"/>
    <p:sldId id="303" r:id="rId16"/>
    <p:sldId id="273" r:id="rId17"/>
    <p:sldId id="296" r:id="rId18"/>
    <p:sldId id="297" r:id="rId19"/>
    <p:sldId id="298" r:id="rId20"/>
    <p:sldId id="289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3939"/>
    <a:srgbClr val="04396C"/>
    <a:srgbClr val="1E3252"/>
    <a:srgbClr val="6497B1"/>
    <a:srgbClr val="AEAFA9"/>
    <a:srgbClr val="418A9D"/>
    <a:srgbClr val="BCDEE3"/>
    <a:srgbClr val="005289"/>
    <a:srgbClr val="007095"/>
    <a:srgbClr val="0260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57" autoAdjust="0"/>
    <p:restoredTop sz="76685"/>
  </p:normalViewPr>
  <p:slideViewPr>
    <p:cSldViewPr snapToGrid="0" showGuides="1">
      <p:cViewPr varScale="1">
        <p:scale>
          <a:sx n="122" d="100"/>
          <a:sy n="122" d="100"/>
        </p:scale>
        <p:origin x="132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ACED10-A259-3C40-91CD-7113BFF305A6}" type="datetimeFigureOut">
              <a:rPr lang="en-KR" smtClean="0"/>
              <a:t>09/26/2025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86E523-46AF-A548-A39E-108F6A56FA07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19575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23712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12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253531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앞서 </a:t>
            </a:r>
            <a:r>
              <a:rPr lang="en-US" altLang="ko-KR" dirty="0"/>
              <a:t>ROS2</a:t>
            </a:r>
            <a:r>
              <a:rPr lang="ko-KR" altLang="en-US" dirty="0"/>
              <a:t>의 신뢰환경에 대해서 연구한 </a:t>
            </a:r>
            <a:r>
              <a:rPr lang="en-US" altLang="ko-KR" dirty="0"/>
              <a:t>DDS Security+</a:t>
            </a:r>
            <a:r>
              <a:rPr lang="ko-KR" altLang="en-US" dirty="0"/>
              <a:t>라는 논문과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18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49997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예시와 같이 일상생활에서 많은 기기에 컴퓨터가 </a:t>
            </a:r>
            <a:r>
              <a:rPr lang="ko-KR" altLang="en-US" dirty="0" err="1"/>
              <a:t>들어감에</a:t>
            </a:r>
            <a:r>
              <a:rPr lang="ko-KR" altLang="en-US" dirty="0"/>
              <a:t> 따라 소형컴퓨터의 수요가 증가하고 있습니다</a:t>
            </a:r>
            <a:r>
              <a:rPr lang="en-US" altLang="ko-KR" dirty="0"/>
              <a:t>. </a:t>
            </a:r>
            <a:r>
              <a:rPr lang="ko-KR" altLang="en-US" dirty="0"/>
              <a:t>이에 소형 컴퓨터에 알맞은 </a:t>
            </a:r>
            <a:r>
              <a:rPr lang="en-US" altLang="ko-KR" dirty="0"/>
              <a:t>MCU</a:t>
            </a:r>
            <a:r>
              <a:rPr lang="ko-KR" altLang="en-US" dirty="0"/>
              <a:t>의 활용도도 </a:t>
            </a:r>
            <a:r>
              <a:rPr lang="ko-KR" altLang="en-US" dirty="0" err="1"/>
              <a:t>증가하고있습니다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3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91910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7AD4C4-D81B-9397-005E-1121923FE0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766E9DD-2304-B4A6-5EAC-A3BF2B8FA3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630ED75-CE31-10BC-0C25-020188B518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 표는 </a:t>
            </a:r>
            <a:r>
              <a:rPr lang="en-US" altLang="ko-KR" dirty="0"/>
              <a:t>MCU </a:t>
            </a:r>
            <a:r>
              <a:rPr lang="ko-KR" altLang="en-US" dirty="0"/>
              <a:t>시장의 규모가 지금까지 </a:t>
            </a:r>
            <a:r>
              <a:rPr lang="ko-KR" altLang="en-US" dirty="0" err="1"/>
              <a:t>커져가고있고</a:t>
            </a:r>
            <a:r>
              <a:rPr lang="ko-KR" altLang="en-US" dirty="0"/>
              <a:t> 앞으로도 계속 증가할 </a:t>
            </a:r>
            <a:r>
              <a:rPr lang="ko-KR" altLang="en-US" dirty="0" err="1"/>
              <a:t>예정이라는걸</a:t>
            </a:r>
            <a:r>
              <a:rPr lang="ko-KR" altLang="en-US" dirty="0"/>
              <a:t> 보여주는 표입니다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4ED5A2-64B3-37C0-7C92-C5B6913A07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633984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FE5B79-D20F-F20F-281A-3905A8EC8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9774E8-132C-8638-FC88-B54E6EAD3A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43E933-DA75-1302-DB31-1F4168C71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여기서 </a:t>
            </a:r>
            <a:r>
              <a:rPr lang="en-US" altLang="ko-KR" dirty="0"/>
              <a:t>MCU</a:t>
            </a:r>
            <a:r>
              <a:rPr lang="ko-KR" altLang="en-US" dirty="0"/>
              <a:t>는 </a:t>
            </a:r>
            <a:r>
              <a:rPr lang="en-US" altLang="ko-KR" dirty="0"/>
              <a:t>ROS</a:t>
            </a:r>
            <a:r>
              <a:rPr lang="ko-KR" altLang="en-US" dirty="0"/>
              <a:t>라는 통신 프레임워크를 널리 사용하고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내용 설명 </a:t>
            </a:r>
            <a:r>
              <a:rPr lang="en-US" altLang="ko-KR" dirty="0"/>
              <a:t>~~~</a:t>
            </a:r>
            <a:endParaRPr lang="en-US" dirty="0"/>
          </a:p>
          <a:p>
            <a:endParaRPr lang="en-US" dirty="0"/>
          </a:p>
          <a:p>
            <a:r>
              <a:rPr lang="en-US" dirty="0"/>
              <a:t>ROS</a:t>
            </a:r>
          </a:p>
          <a:p>
            <a:endParaRPr lang="en-US" dirty="0"/>
          </a:p>
          <a:p>
            <a:r>
              <a:rPr lang="en-US" dirty="0"/>
              <a:t>Micro-ROS</a:t>
            </a:r>
          </a:p>
          <a:p>
            <a:r>
              <a:rPr lang="en-US" dirty="0"/>
              <a:t>ROS2</a:t>
            </a:r>
            <a:r>
              <a:rPr lang="ko-KR" altLang="en-US" dirty="0"/>
              <a:t>의 경량화 버전 → </a:t>
            </a:r>
            <a:r>
              <a:rPr lang="en-US" dirty="0"/>
              <a:t>MCU</a:t>
            </a:r>
            <a:r>
              <a:rPr lang="ko-KR" altLang="en-US" dirty="0"/>
              <a:t>에서도 </a:t>
            </a:r>
            <a:r>
              <a:rPr lang="en-US" dirty="0"/>
              <a:t>ROS </a:t>
            </a:r>
            <a:r>
              <a:rPr lang="ko-KR" altLang="en-US" dirty="0"/>
              <a:t>노드 실행 가능</a:t>
            </a:r>
          </a:p>
          <a:p>
            <a:r>
              <a:rPr lang="en-US" dirty="0"/>
              <a:t>DDS </a:t>
            </a:r>
            <a:r>
              <a:rPr lang="ko-KR" altLang="en-US" dirty="0"/>
              <a:t>기반 분산 시스템 통신 지원</a:t>
            </a:r>
          </a:p>
          <a:p>
            <a:r>
              <a:rPr lang="en-US" dirty="0"/>
              <a:t>Zephyr, </a:t>
            </a:r>
            <a:r>
              <a:rPr lang="en-US" dirty="0" err="1"/>
              <a:t>FreeRTOS</a:t>
            </a:r>
            <a:r>
              <a:rPr lang="en-US" dirty="0"/>
              <a:t> </a:t>
            </a:r>
            <a:r>
              <a:rPr lang="ko-KR" altLang="en-US" dirty="0"/>
              <a:t>등 다양한 </a:t>
            </a:r>
            <a:r>
              <a:rPr lang="en-US" dirty="0"/>
              <a:t>RTOS</a:t>
            </a:r>
            <a:r>
              <a:rPr lang="ko-KR" altLang="en-US" dirty="0"/>
              <a:t>와 통합 가능</a:t>
            </a:r>
          </a:p>
          <a:p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17A26A-53D4-3F09-B3D9-F38012A894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106744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Micro-ROS</a:t>
            </a:r>
          </a:p>
          <a:p>
            <a:r>
              <a:rPr lang="en-US" dirty="0"/>
              <a:t>ROS2</a:t>
            </a:r>
            <a:r>
              <a:rPr lang="ko-KR" altLang="en-US" dirty="0"/>
              <a:t>의 경량화 버전 → </a:t>
            </a:r>
            <a:r>
              <a:rPr lang="en-US" dirty="0"/>
              <a:t>MCU</a:t>
            </a:r>
            <a:r>
              <a:rPr lang="ko-KR" altLang="en-US" dirty="0"/>
              <a:t>에서도 </a:t>
            </a:r>
            <a:r>
              <a:rPr lang="en-US" dirty="0"/>
              <a:t>ROS </a:t>
            </a:r>
            <a:r>
              <a:rPr lang="ko-KR" altLang="en-US" dirty="0"/>
              <a:t>노드 실행 가능</a:t>
            </a:r>
          </a:p>
          <a:p>
            <a:r>
              <a:rPr lang="en-US" dirty="0"/>
              <a:t>DDS </a:t>
            </a:r>
            <a:r>
              <a:rPr lang="ko-KR" altLang="en-US" dirty="0"/>
              <a:t>기반 분산 시스템 통신 지원</a:t>
            </a:r>
          </a:p>
          <a:p>
            <a:r>
              <a:rPr lang="en-US" dirty="0"/>
              <a:t>Zephyr, </a:t>
            </a:r>
            <a:r>
              <a:rPr lang="en-US" dirty="0" err="1"/>
              <a:t>FreeRTOS</a:t>
            </a:r>
            <a:r>
              <a:rPr lang="en-US" dirty="0"/>
              <a:t> </a:t>
            </a:r>
            <a:r>
              <a:rPr lang="ko-KR" altLang="en-US" dirty="0"/>
              <a:t>등 다양한 </a:t>
            </a:r>
            <a:r>
              <a:rPr lang="en-US" dirty="0"/>
              <a:t>RTOS</a:t>
            </a:r>
            <a:r>
              <a:rPr lang="ko-KR" altLang="en-US" dirty="0"/>
              <a:t>와 통합 가능</a:t>
            </a:r>
          </a:p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6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986290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성능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메모리 제약으로 인증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암호화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무결성 검증 미흡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분산 구조 특성 → 노드 하나가 공격당하면 전체 네트워크 위협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418341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99423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 Identifier Composition Engine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사양을 이용하여 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flash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영역의 무결성을 검증하는 구현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en-US" altLang="ko-KR" dirty="0"/>
            </a:br>
            <a:r>
              <a:rPr lang="ko-KR" altLang="en-US" dirty="0"/>
              <a:t>앞서 설명한 </a:t>
            </a:r>
            <a:r>
              <a:rPr lang="en-US" altLang="ko-KR" dirty="0"/>
              <a:t>DICE</a:t>
            </a:r>
            <a:r>
              <a:rPr lang="ko-KR" altLang="en-US" dirty="0"/>
              <a:t>에 </a:t>
            </a:r>
            <a:r>
              <a:rPr lang="en-US" altLang="ko-KR" dirty="0"/>
              <a:t>memory</a:t>
            </a:r>
            <a:r>
              <a:rPr lang="ko-KR" altLang="en-US" dirty="0"/>
              <a:t> </a:t>
            </a:r>
            <a:r>
              <a:rPr lang="en-US" altLang="ko-KR" dirty="0"/>
              <a:t>protection</a:t>
            </a:r>
            <a:r>
              <a:rPr lang="ko-KR" altLang="en-US" dirty="0"/>
              <a:t> </a:t>
            </a:r>
            <a:r>
              <a:rPr lang="en-US" altLang="ko-KR" dirty="0"/>
              <a:t>unit</a:t>
            </a:r>
            <a:r>
              <a:rPr lang="ko-KR" altLang="en-US" dirty="0"/>
              <a:t>를 추가하여 메모리를 추가로 보호하는 구현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마지막으로 </a:t>
            </a:r>
            <a:r>
              <a:rPr lang="en-US" altLang="ko-KR" dirty="0"/>
              <a:t>arm cortex m</a:t>
            </a:r>
            <a:r>
              <a:rPr lang="ko-KR" altLang="en-US" dirty="0"/>
              <a:t>칩에서 지원하는 </a:t>
            </a:r>
            <a:r>
              <a:rPr lang="en-US" altLang="ko-KR" dirty="0" err="1"/>
              <a:t>trustedfirmware</a:t>
            </a:r>
            <a:r>
              <a:rPr lang="en-US" altLang="ko-KR" dirty="0"/>
              <a:t> m, </a:t>
            </a:r>
            <a:r>
              <a:rPr lang="en-US" altLang="ko-KR" dirty="0" err="1"/>
              <a:t>trustzone</a:t>
            </a:r>
            <a:r>
              <a:rPr lang="en-US" altLang="ko-KR" dirty="0"/>
              <a:t> m</a:t>
            </a:r>
            <a:r>
              <a:rPr lang="ko-KR" altLang="en-US" dirty="0"/>
              <a:t>을 사용한 하드웨어 기반 보안환경을 사용한 구현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10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697619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TPM</a:t>
            </a:r>
            <a:r>
              <a:rPr lang="ko-KR" altLang="en-US" dirty="0"/>
              <a:t>이라는 칩 없이 사용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6E523-46AF-A548-A39E-108F6A56FA07}" type="slidenum">
              <a:rPr lang="en-KR" smtClean="0"/>
              <a:t>11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04832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2025-09-26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ive.lge.co.kr/2506-lg-smartfactory/" TargetMode="External"/><Relationship Id="rId2" Type="http://schemas.openxmlformats.org/officeDocument/2006/relationships/hyperlink" Target="https://bit.ly/3lX9BXD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ros.org/blog/media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2829736" y="2506184"/>
            <a:ext cx="6532558" cy="1185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ko-KR" altLang="en-US" sz="2700" spc="-300" dirty="0">
                <a:solidFill>
                  <a:schemeClr val="bg1"/>
                </a:solidFill>
              </a:rPr>
              <a:t>마이크로 컨트롤러에서의 안전한 로봇 </a:t>
            </a:r>
            <a:endParaRPr lang="en-US" altLang="ko-KR" sz="2700" spc="-300" dirty="0">
              <a:solidFill>
                <a:schemeClr val="bg1"/>
              </a:solidFill>
            </a:endParaRPr>
          </a:p>
          <a:p>
            <a:pPr algn="ctr">
              <a:lnSpc>
                <a:spcPct val="140000"/>
              </a:lnSpc>
            </a:pPr>
            <a:r>
              <a:rPr lang="ko-KR" altLang="en-US" sz="2700" spc="-300" dirty="0">
                <a:solidFill>
                  <a:schemeClr val="bg1"/>
                </a:solidFill>
              </a:rPr>
              <a:t>어플리케이션 수행을 위한 원격 증명 기술 개발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579EC9-5759-4D72-9456-D207CF1DDEEF}"/>
              </a:ext>
            </a:extLst>
          </p:cNvPr>
          <p:cNvSpPr txBox="1"/>
          <p:nvPr/>
        </p:nvSpPr>
        <p:spPr>
          <a:xfrm>
            <a:off x="5146862" y="4346555"/>
            <a:ext cx="18982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응답하라 지휘본부</a:t>
            </a:r>
            <a:endParaRPr lang="en-US" altLang="ko-KR" sz="1600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22278D-6021-420A-8428-878080CC967A}"/>
              </a:ext>
            </a:extLst>
          </p:cNvPr>
          <p:cNvSpPr txBox="1"/>
          <p:nvPr/>
        </p:nvSpPr>
        <p:spPr>
          <a:xfrm>
            <a:off x="172720" y="142240"/>
            <a:ext cx="18646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2025</a:t>
            </a:r>
            <a:r>
              <a:rPr lang="ko-KR" altLang="en-US" sz="1200" dirty="0">
                <a:solidFill>
                  <a:schemeClr val="bg1"/>
                </a:solidFill>
              </a:rPr>
              <a:t>년도 전기 졸업과제</a:t>
            </a:r>
          </a:p>
        </p:txBody>
      </p:sp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2.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내용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B81E72-A6BD-ECA3-4D72-FC3ECDCAFD81}"/>
              </a:ext>
            </a:extLst>
          </p:cNvPr>
          <p:cNvSpPr txBox="1"/>
          <p:nvPr/>
        </p:nvSpPr>
        <p:spPr>
          <a:xfrm>
            <a:off x="339536" y="1264666"/>
            <a:ext cx="235833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구현 아키텍처</a:t>
            </a:r>
          </a:p>
        </p:txBody>
      </p:sp>
      <p:sp>
        <p:nvSpPr>
          <p:cNvPr id="8" name="직사각형 57">
            <a:extLst>
              <a:ext uri="{FF2B5EF4-FFF2-40B4-BE49-F238E27FC236}">
                <a16:creationId xmlns:a16="http://schemas.microsoft.com/office/drawing/2014/main" id="{1EAAB967-8A4A-F06C-7687-CA3B4DDC7433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27">
            <a:extLst>
              <a:ext uri="{FF2B5EF4-FFF2-40B4-BE49-F238E27FC236}">
                <a16:creationId xmlns:a16="http://schemas.microsoft.com/office/drawing/2014/main" id="{303644AE-5C83-F5C7-FDB0-9C413CBCABDE}"/>
              </a:ext>
            </a:extLst>
          </p:cNvPr>
          <p:cNvSpPr/>
          <p:nvPr/>
        </p:nvSpPr>
        <p:spPr>
          <a:xfrm>
            <a:off x="839881" y="2831691"/>
            <a:ext cx="2519028" cy="2402827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>
                <a:cs typeface="Arial" panose="020B0604020202020204" pitchFamily="34" charset="0"/>
              </a:rPr>
              <a:t>DICE</a:t>
            </a:r>
            <a:endParaRPr lang="ko-KR" altLang="en-US" sz="2500" dirty="0">
              <a:cs typeface="Arial" panose="020B0604020202020204" pitchFamily="34" charset="0"/>
            </a:endParaRPr>
          </a:p>
        </p:txBody>
      </p:sp>
      <p:sp>
        <p:nvSpPr>
          <p:cNvPr id="20" name="직사각형 28">
            <a:extLst>
              <a:ext uri="{FF2B5EF4-FFF2-40B4-BE49-F238E27FC236}">
                <a16:creationId xmlns:a16="http://schemas.microsoft.com/office/drawing/2014/main" id="{1AFC780C-08FF-71DC-CF3E-AD4A274A7F08}"/>
              </a:ext>
            </a:extLst>
          </p:cNvPr>
          <p:cNvSpPr/>
          <p:nvPr/>
        </p:nvSpPr>
        <p:spPr>
          <a:xfrm>
            <a:off x="4904459" y="2831690"/>
            <a:ext cx="2519028" cy="24028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>
                <a:cs typeface="Arial" panose="020B0604020202020204" pitchFamily="34" charset="0"/>
              </a:rPr>
              <a:t>DICE + MPU</a:t>
            </a:r>
            <a:endParaRPr lang="ko-KR" altLang="en-US" sz="2500" dirty="0">
              <a:cs typeface="Arial" panose="020B0604020202020204" pitchFamily="34" charset="0"/>
            </a:endParaRPr>
          </a:p>
        </p:txBody>
      </p:sp>
      <p:sp>
        <p:nvSpPr>
          <p:cNvPr id="21" name="직사각형 29">
            <a:extLst>
              <a:ext uri="{FF2B5EF4-FFF2-40B4-BE49-F238E27FC236}">
                <a16:creationId xmlns:a16="http://schemas.microsoft.com/office/drawing/2014/main" id="{A558DCF7-E971-195A-2E4F-1C64FFB49CD3}"/>
              </a:ext>
            </a:extLst>
          </p:cNvPr>
          <p:cNvSpPr/>
          <p:nvPr/>
        </p:nvSpPr>
        <p:spPr>
          <a:xfrm>
            <a:off x="8969037" y="2831690"/>
            <a:ext cx="2519028" cy="240282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500" dirty="0">
                <a:cs typeface="Arial" panose="020B0604020202020204" pitchFamily="34" charset="0"/>
              </a:rPr>
              <a:t>TF-M + TZ-M</a:t>
            </a:r>
            <a:endParaRPr lang="ko-KR" altLang="en-US" sz="25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703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0FE093C0-34A1-84A4-9815-C969F54E6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4774C83-E0CB-A8B8-CBA0-23DD3EE1814E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B474F2-2BE0-C565-A1E4-4516636422A4}"/>
              </a:ext>
            </a:extLst>
          </p:cNvPr>
          <p:cNvSpPr txBox="1"/>
          <p:nvPr/>
        </p:nvSpPr>
        <p:spPr>
          <a:xfrm>
            <a:off x="339536" y="1264666"/>
            <a:ext cx="93006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rgbClr val="393939"/>
                </a:solidFill>
                <a:latin typeface="+mn-ea"/>
              </a:rPr>
              <a:t>DICE</a:t>
            </a:r>
            <a:endParaRPr lang="ko-KR" altLang="en-US" sz="3000" spc="-15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8" name="직사각형 57">
            <a:extLst>
              <a:ext uri="{FF2B5EF4-FFF2-40B4-BE49-F238E27FC236}">
                <a16:creationId xmlns:a16="http://schemas.microsoft.com/office/drawing/2014/main" id="{28F02E68-5167-D354-39CB-FD5B9D0F809F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6F7269-2363-8905-E371-C2F4F54E40E2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2.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내용</a:t>
            </a:r>
          </a:p>
        </p:txBody>
      </p:sp>
      <p:pic>
        <p:nvPicPr>
          <p:cNvPr id="19" name="그림 1">
            <a:extLst>
              <a:ext uri="{FF2B5EF4-FFF2-40B4-BE49-F238E27FC236}">
                <a16:creationId xmlns:a16="http://schemas.microsoft.com/office/drawing/2014/main" id="{3D67E4F9-4EFE-F0DE-3161-2E8827418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003" y="5048565"/>
            <a:ext cx="10099994" cy="92764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31787A2-6AB8-F0B5-B15A-F58DF80AD051}"/>
              </a:ext>
            </a:extLst>
          </p:cNvPr>
          <p:cNvSpPr txBox="1"/>
          <p:nvPr/>
        </p:nvSpPr>
        <p:spPr>
          <a:xfrm>
            <a:off x="378252" y="2233286"/>
            <a:ext cx="857318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경량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Root of Trust 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프레임워크 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하드웨어 보안 칩 없이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MCU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에서도 보안 부팅과 신뢰 연속성 제공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부팅 시 </a:t>
            </a: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UDS + 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펌웨어 해시로 키 생성</a:t>
            </a:r>
            <a:br>
              <a:rPr lang="en-US" altLang="ko-KR" sz="2500" spc="-300" dirty="0">
                <a:solidFill>
                  <a:srgbClr val="393939"/>
                </a:solidFill>
                <a:latin typeface="+mn-ea"/>
              </a:rPr>
            </a:b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→ 원격 증명 기반 확보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64106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51B7C53-1784-9092-E9B4-264279B82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7DE15F3-7F58-2819-3A96-3D604DF4D75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ABB3EE-C5BB-D8B7-DF06-F57CE297F728}"/>
              </a:ext>
            </a:extLst>
          </p:cNvPr>
          <p:cNvSpPr txBox="1"/>
          <p:nvPr/>
        </p:nvSpPr>
        <p:spPr>
          <a:xfrm>
            <a:off x="339536" y="1264666"/>
            <a:ext cx="50963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rgbClr val="393939"/>
                </a:solidFill>
                <a:latin typeface="+mn-ea"/>
              </a:rPr>
              <a:t>MPU</a:t>
            </a:r>
            <a:r>
              <a:rPr lang="ko-KR" altLang="en-US" sz="3000" spc="-150" dirty="0">
                <a:solidFill>
                  <a:srgbClr val="393939"/>
                </a:solidFill>
                <a:latin typeface="+mn-ea"/>
              </a:rPr>
              <a:t> </a:t>
            </a:r>
            <a:r>
              <a:rPr lang="en-US" altLang="ko-KR" sz="3000" spc="-150" dirty="0">
                <a:solidFill>
                  <a:srgbClr val="393939"/>
                </a:solidFill>
                <a:latin typeface="+mn-ea"/>
              </a:rPr>
              <a:t>(Memory Protection Unit)</a:t>
            </a:r>
          </a:p>
        </p:txBody>
      </p:sp>
      <p:sp>
        <p:nvSpPr>
          <p:cNvPr id="8" name="직사각형 57">
            <a:extLst>
              <a:ext uri="{FF2B5EF4-FFF2-40B4-BE49-F238E27FC236}">
                <a16:creationId xmlns:a16="http://schemas.microsoft.com/office/drawing/2014/main" id="{0474F52D-A487-FC1E-A80B-7BE5C7A1FCAE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B2F82D-D4EB-4E6C-71EC-8DF7E67BD4C7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2.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내용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BDC27C-A2FC-4366-317C-1DB6A1F5E5D5}"/>
              </a:ext>
            </a:extLst>
          </p:cNvPr>
          <p:cNvSpPr txBox="1"/>
          <p:nvPr/>
        </p:nvSpPr>
        <p:spPr>
          <a:xfrm>
            <a:off x="378252" y="2233286"/>
            <a:ext cx="6941324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MCU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의 메모리 접근 권한을 제어하는 하드웨어 유닛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 err="1">
                <a:solidFill>
                  <a:srgbClr val="393939"/>
                </a:solidFill>
                <a:latin typeface="+mn-ea"/>
              </a:rPr>
              <a:t>코드・데이터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 영역 보호 가능 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Privileged/Unprivileged 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모드 분리로 보안 강화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15EDF25-C445-3D93-4CCC-649875ED7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0388" y="2908614"/>
            <a:ext cx="4781362" cy="351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02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375F735-B834-F927-087E-929C9782B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04441B9-089F-185D-2AC7-0367CB81A067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84E157-6E92-5C46-579A-7E5C03E4FA10}"/>
              </a:ext>
            </a:extLst>
          </p:cNvPr>
          <p:cNvSpPr txBox="1"/>
          <p:nvPr/>
        </p:nvSpPr>
        <p:spPr>
          <a:xfrm>
            <a:off x="339536" y="1264666"/>
            <a:ext cx="435023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rgbClr val="393939"/>
                </a:solidFill>
                <a:latin typeface="+mn-ea"/>
              </a:rPr>
              <a:t>TF-M (</a:t>
            </a:r>
            <a:r>
              <a:rPr lang="en-US" altLang="ko-KR" sz="3000" spc="-150" dirty="0" err="1">
                <a:solidFill>
                  <a:srgbClr val="393939"/>
                </a:solidFill>
                <a:latin typeface="+mn-ea"/>
              </a:rPr>
              <a:t>TrustedFirmware</a:t>
            </a:r>
            <a:r>
              <a:rPr lang="en-US" altLang="ko-KR" sz="3000" spc="-150" dirty="0">
                <a:solidFill>
                  <a:srgbClr val="393939"/>
                </a:solidFill>
                <a:latin typeface="+mn-ea"/>
              </a:rPr>
              <a:t>-M)</a:t>
            </a:r>
            <a:endParaRPr lang="ko-KR" altLang="en-US" sz="3000" spc="-15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8" name="직사각형 57">
            <a:extLst>
              <a:ext uri="{FF2B5EF4-FFF2-40B4-BE49-F238E27FC236}">
                <a16:creationId xmlns:a16="http://schemas.microsoft.com/office/drawing/2014/main" id="{16D67539-81AF-D38E-B047-2E74ABF61F6C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8E15F2-1F47-B1CA-B792-3D3A92ECE39F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2.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내용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F75A43-60FF-E45B-8EEB-B29C794966F9}"/>
              </a:ext>
            </a:extLst>
          </p:cNvPr>
          <p:cNvSpPr txBox="1"/>
          <p:nvPr/>
        </p:nvSpPr>
        <p:spPr>
          <a:xfrm>
            <a:off x="378252" y="2233286"/>
            <a:ext cx="7853432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Arm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에서 제공하는 오픈소스 펌웨어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암호화</a:t>
            </a: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,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 키 관리</a:t>
            </a: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,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 보안 부팅</a:t>
            </a: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,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 원격 증명 등의 보안 서비스 제공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경량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MCU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 환경에서도 표준 기반 보안 체계 구축 가능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66A398-3B73-EB77-810C-78E6F38D15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748" y="96774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637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E3FE871-7306-E73C-9D57-001B3C2A7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B200C0F-EA89-2736-4D1C-BCBFBB232060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6DEB64-3AB1-D851-4D9C-611D06E3B4AB}"/>
              </a:ext>
            </a:extLst>
          </p:cNvPr>
          <p:cNvSpPr txBox="1"/>
          <p:nvPr/>
        </p:nvSpPr>
        <p:spPr>
          <a:xfrm>
            <a:off x="339536" y="1264666"/>
            <a:ext cx="21939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 err="1">
                <a:solidFill>
                  <a:srgbClr val="393939"/>
                </a:solidFill>
                <a:latin typeface="+mn-ea"/>
              </a:rPr>
              <a:t>TrustZone</a:t>
            </a:r>
            <a:r>
              <a:rPr lang="en-US" altLang="ko-KR" sz="3000" spc="-150" dirty="0">
                <a:solidFill>
                  <a:srgbClr val="393939"/>
                </a:solidFill>
                <a:latin typeface="+mn-ea"/>
              </a:rPr>
              <a:t>-M</a:t>
            </a:r>
            <a:endParaRPr lang="ko-KR" altLang="en-US" sz="3000" spc="-15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8" name="직사각형 57">
            <a:extLst>
              <a:ext uri="{FF2B5EF4-FFF2-40B4-BE49-F238E27FC236}">
                <a16:creationId xmlns:a16="http://schemas.microsoft.com/office/drawing/2014/main" id="{BCE7FE31-90A6-C352-E849-7749FF9BCDB7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556CE8-4F5A-F640-8FA2-B9EE034E5749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2.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내용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E4FFDB-6E13-F30A-2C13-521A0AD4650A}"/>
              </a:ext>
            </a:extLst>
          </p:cNvPr>
          <p:cNvSpPr txBox="1"/>
          <p:nvPr/>
        </p:nvSpPr>
        <p:spPr>
          <a:xfrm>
            <a:off x="378252" y="2233286"/>
            <a:ext cx="6083508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Arm Cortex-M MCU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에서 제공되는 </a:t>
            </a:r>
            <a:br>
              <a:rPr lang="en-US" altLang="ko-KR" sz="2500" spc="-300" dirty="0">
                <a:solidFill>
                  <a:srgbClr val="393939"/>
                </a:solidFill>
                <a:latin typeface="+mn-ea"/>
              </a:rPr>
            </a:b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하드웨어 수준의 기능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메모리</a:t>
            </a: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 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・ 주변장치 ・ 실행 모드를 </a:t>
            </a:r>
            <a:br>
              <a:rPr lang="en-US" altLang="ko-KR" sz="2500" spc="-300" dirty="0">
                <a:solidFill>
                  <a:srgbClr val="393939"/>
                </a:solidFill>
                <a:latin typeface="+mn-ea"/>
              </a:rPr>
            </a:b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Secure world/Non-Secure World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로 구분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TF-M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과 결합하여 높은 신뢰성의 </a:t>
            </a:r>
            <a:br>
              <a:rPr lang="en-US" altLang="ko-KR" sz="2500" spc="-300" dirty="0">
                <a:solidFill>
                  <a:srgbClr val="393939"/>
                </a:solidFill>
                <a:latin typeface="+mn-ea"/>
              </a:rPr>
            </a:b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보안 아키텍처 구현 가능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BF72DE0-D044-CA8C-9B69-D4B92DD6E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420" y="2569518"/>
            <a:ext cx="5486400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5523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84554DC6-EA26-5F2C-F855-A138A6A7B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32E001A-EAE4-D399-D3A9-9362BF2BA496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2EC2B0-6BAE-CF1B-575F-844FC1469FFF}"/>
              </a:ext>
            </a:extLst>
          </p:cNvPr>
          <p:cNvSpPr txBox="1"/>
          <p:nvPr/>
        </p:nvSpPr>
        <p:spPr>
          <a:xfrm>
            <a:off x="339536" y="1264666"/>
            <a:ext cx="16658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성능 평가</a:t>
            </a:r>
          </a:p>
        </p:txBody>
      </p:sp>
      <p:sp>
        <p:nvSpPr>
          <p:cNvPr id="7" name="직사각형 57">
            <a:extLst>
              <a:ext uri="{FF2B5EF4-FFF2-40B4-BE49-F238E27FC236}">
                <a16:creationId xmlns:a16="http://schemas.microsoft.com/office/drawing/2014/main" id="{2FA73B2A-E423-919C-07C5-D1819AD242AB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316C99-1DA4-608F-BBA5-7F6BB91EA54F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3.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C3F528-97C8-2140-0380-095A52D65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7634" y="1538331"/>
            <a:ext cx="3428473" cy="45712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D163CC-39BC-4F0A-3942-BD6C8E0BEB72}"/>
              </a:ext>
            </a:extLst>
          </p:cNvPr>
          <p:cNvSpPr txBox="1"/>
          <p:nvPr/>
        </p:nvSpPr>
        <p:spPr>
          <a:xfrm>
            <a:off x="479363" y="2359251"/>
            <a:ext cx="6288271" cy="29294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spc="-300" dirty="0" err="1">
                <a:solidFill>
                  <a:srgbClr val="393939"/>
                </a:solidFill>
                <a:latin typeface="+mn-ea"/>
              </a:rPr>
              <a:t>Uart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를 이용한 보드와 서버의 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1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대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1 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통신 환경</a:t>
            </a: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보드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(client)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와 서버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(agent)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 양측에서 오버헤드 측정</a:t>
            </a: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서버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(agent) 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측에서는 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3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가지 단계로 나누어 측정</a:t>
            </a: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보드에 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flash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되는 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firmware size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도 측정</a:t>
            </a: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1B3C888-59AE-F205-4982-235223362C26}"/>
              </a:ext>
            </a:extLst>
          </p:cNvPr>
          <p:cNvSpPr/>
          <p:nvPr/>
        </p:nvSpPr>
        <p:spPr>
          <a:xfrm>
            <a:off x="8582025" y="4200525"/>
            <a:ext cx="1536700" cy="7810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F1AC85-6604-464D-3FD0-6C8B2B83F1B5}"/>
              </a:ext>
            </a:extLst>
          </p:cNvPr>
          <p:cNvSpPr/>
          <p:nvPr/>
        </p:nvSpPr>
        <p:spPr>
          <a:xfrm>
            <a:off x="8582025" y="4981575"/>
            <a:ext cx="1536700" cy="7810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2714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492A9A-1CBB-6A4B-2BF7-E264FE41FFE0}"/>
              </a:ext>
            </a:extLst>
          </p:cNvPr>
          <p:cNvSpPr txBox="1"/>
          <p:nvPr/>
        </p:nvSpPr>
        <p:spPr>
          <a:xfrm>
            <a:off x="339536" y="1264666"/>
            <a:ext cx="16658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성능 평가</a:t>
            </a:r>
          </a:p>
        </p:txBody>
      </p:sp>
      <p:sp>
        <p:nvSpPr>
          <p:cNvPr id="7" name="직사각형 57">
            <a:extLst>
              <a:ext uri="{FF2B5EF4-FFF2-40B4-BE49-F238E27FC236}">
                <a16:creationId xmlns:a16="http://schemas.microsoft.com/office/drawing/2014/main" id="{AA05D210-F8AC-7C00-CA63-583DCC753919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8A6E4C-AD1D-7788-7077-D35F625E3274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3.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결과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426EE0CD-F6A8-BE57-B918-E66D1A1454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7267326"/>
              </p:ext>
            </p:extLst>
          </p:nvPr>
        </p:nvGraphicFramePr>
        <p:xfrm>
          <a:off x="766916" y="2360633"/>
          <a:ext cx="10534129" cy="220889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1761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2028092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2028092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  <a:gridCol w="2028092">
                  <a:extLst>
                    <a:ext uri="{9D8B030D-6E8A-4147-A177-3AD203B41FA5}">
                      <a16:colId xmlns:a16="http://schemas.microsoft.com/office/drawing/2014/main" val="119677300"/>
                    </a:ext>
                  </a:extLst>
                </a:gridCol>
                <a:gridCol w="2028092">
                  <a:extLst>
                    <a:ext uri="{9D8B030D-6E8A-4147-A177-3AD203B41FA5}">
                      <a16:colId xmlns:a16="http://schemas.microsoft.com/office/drawing/2014/main" val="1382983538"/>
                    </a:ext>
                  </a:extLst>
                </a:gridCol>
              </a:tblGrid>
              <a:tr h="437924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Baseline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DICE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DICE + MPU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TF-M + TZ-M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Nonce </a:t>
                      </a:r>
                      <a:r>
                        <a:rPr lang="ko-KR" altLang="en-US" sz="2200" kern="1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  <a:cs typeface="+mn-cs"/>
                        </a:rPr>
                        <a:t>생성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0.10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0.12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0.12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0.14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Token </a:t>
                      </a:r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수신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9.20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373.03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441.79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551.96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3409098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검증 및 세션 생성 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5.59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9.50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10.30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242.93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Total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14.69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382.65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451.21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795.03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293571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402FCAC-D919-50D1-008A-987915E406E4}"/>
              </a:ext>
            </a:extLst>
          </p:cNvPr>
          <p:cNvSpPr txBox="1"/>
          <p:nvPr/>
        </p:nvSpPr>
        <p:spPr>
          <a:xfrm>
            <a:off x="378252" y="1860927"/>
            <a:ext cx="262604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총 소요 시간 </a:t>
            </a: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(</a:t>
            </a:r>
            <a:r>
              <a:rPr lang="en-US" altLang="ko-KR" sz="2500" spc="-300" dirty="0" err="1">
                <a:solidFill>
                  <a:srgbClr val="393939"/>
                </a:solidFill>
                <a:latin typeface="+mn-ea"/>
              </a:rPr>
              <a:t>ms</a:t>
            </a: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500A02-06A0-3A0F-D423-1E8F29584B4A}"/>
              </a:ext>
            </a:extLst>
          </p:cNvPr>
          <p:cNvSpPr txBox="1"/>
          <p:nvPr/>
        </p:nvSpPr>
        <p:spPr>
          <a:xfrm>
            <a:off x="378252" y="4592181"/>
            <a:ext cx="224971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rgbClr val="393939"/>
                </a:solidFill>
                <a:latin typeface="+mn-ea"/>
              </a:rPr>
              <a:t>Board Cycle</a:t>
            </a:r>
          </a:p>
        </p:txBody>
      </p:sp>
      <p:graphicFrame>
        <p:nvGraphicFramePr>
          <p:cNvPr id="12" name="표 8">
            <a:extLst>
              <a:ext uri="{FF2B5EF4-FFF2-40B4-BE49-F238E27FC236}">
                <a16:creationId xmlns:a16="http://schemas.microsoft.com/office/drawing/2014/main" id="{3752BC34-1BD8-FC2F-B942-0DEDE0F2A6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211136"/>
              </p:ext>
            </p:extLst>
          </p:nvPr>
        </p:nvGraphicFramePr>
        <p:xfrm>
          <a:off x="766916" y="5091888"/>
          <a:ext cx="10534130" cy="13330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4513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2197250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2197250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  <a:gridCol w="2197250">
                  <a:extLst>
                    <a:ext uri="{9D8B030D-6E8A-4147-A177-3AD203B41FA5}">
                      <a16:colId xmlns:a16="http://schemas.microsoft.com/office/drawing/2014/main" val="119677300"/>
                    </a:ext>
                  </a:extLst>
                </a:gridCol>
                <a:gridCol w="2197250">
                  <a:extLst>
                    <a:ext uri="{9D8B030D-6E8A-4147-A177-3AD203B41FA5}">
                      <a16:colId xmlns:a16="http://schemas.microsoft.com/office/drawing/2014/main" val="1382983538"/>
                    </a:ext>
                  </a:extLst>
                </a:gridCol>
              </a:tblGrid>
              <a:tr h="437924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Baseline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DICE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DICE + MPU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TF-M + TZ-M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Cycles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2538704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41791713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45679547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61123655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Overhead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100%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1646%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1799%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2407%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7491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2296CD4-F14C-B777-C4B8-A230E297B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83B415-7794-9FA9-F34B-F1B770A00EA9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7AF31D-A9C1-93CC-BC80-D472DD78CA93}"/>
              </a:ext>
            </a:extLst>
          </p:cNvPr>
          <p:cNvSpPr txBox="1"/>
          <p:nvPr/>
        </p:nvSpPr>
        <p:spPr>
          <a:xfrm>
            <a:off x="339536" y="1264666"/>
            <a:ext cx="166584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성능 평가</a:t>
            </a:r>
          </a:p>
        </p:txBody>
      </p:sp>
      <p:sp>
        <p:nvSpPr>
          <p:cNvPr id="7" name="직사각형 57">
            <a:extLst>
              <a:ext uri="{FF2B5EF4-FFF2-40B4-BE49-F238E27FC236}">
                <a16:creationId xmlns:a16="http://schemas.microsoft.com/office/drawing/2014/main" id="{B6B2BD58-C16F-B95D-B3B7-9DA3695099EE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D3014E-8EB1-39BC-9E45-2CE5AE4F6766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3.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결과</a:t>
            </a:r>
          </a:p>
        </p:txBody>
      </p:sp>
      <p:graphicFrame>
        <p:nvGraphicFramePr>
          <p:cNvPr id="10" name="표 8">
            <a:extLst>
              <a:ext uri="{FF2B5EF4-FFF2-40B4-BE49-F238E27FC236}">
                <a16:creationId xmlns:a16="http://schemas.microsoft.com/office/drawing/2014/main" id="{D7B8E17D-FEC1-D4C3-5263-E0689E83A8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9887891"/>
              </p:ext>
            </p:extLst>
          </p:nvPr>
        </p:nvGraphicFramePr>
        <p:xfrm>
          <a:off x="766916" y="4444699"/>
          <a:ext cx="9543204" cy="17709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0400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1813068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  <a:gridCol w="1813068">
                  <a:extLst>
                    <a:ext uri="{9D8B030D-6E8A-4147-A177-3AD203B41FA5}">
                      <a16:colId xmlns:a16="http://schemas.microsoft.com/office/drawing/2014/main" val="119677300"/>
                    </a:ext>
                  </a:extLst>
                </a:gridCol>
                <a:gridCol w="1813068">
                  <a:extLst>
                    <a:ext uri="{9D8B030D-6E8A-4147-A177-3AD203B41FA5}">
                      <a16:colId xmlns:a16="http://schemas.microsoft.com/office/drawing/2014/main" val="138298353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DICE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DICE + MPU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TF-M + TZ-M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연결 시점 무결성 검증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토큰 생성 메모리 변조 방지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토큰 생성 프로세스 격리</a:t>
                      </a: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X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O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6655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974DE66-4E43-8A24-1006-6A0FC1F91B22}"/>
              </a:ext>
            </a:extLst>
          </p:cNvPr>
          <p:cNvSpPr txBox="1"/>
          <p:nvPr/>
        </p:nvSpPr>
        <p:spPr>
          <a:xfrm>
            <a:off x="378252" y="1936248"/>
            <a:ext cx="19463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dirty="0">
                <a:solidFill>
                  <a:srgbClr val="393939"/>
                </a:solidFill>
                <a:latin typeface="+mn-ea"/>
              </a:rPr>
              <a:t>Flash Size</a:t>
            </a:r>
          </a:p>
        </p:txBody>
      </p:sp>
      <p:graphicFrame>
        <p:nvGraphicFramePr>
          <p:cNvPr id="12" name="표 8">
            <a:extLst>
              <a:ext uri="{FF2B5EF4-FFF2-40B4-BE49-F238E27FC236}">
                <a16:creationId xmlns:a16="http://schemas.microsoft.com/office/drawing/2014/main" id="{AF2EEA42-A645-F893-8819-A8F30FF96F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509232"/>
              </p:ext>
            </p:extLst>
          </p:nvPr>
        </p:nvGraphicFramePr>
        <p:xfrm>
          <a:off x="766916" y="2424703"/>
          <a:ext cx="8692272" cy="13330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4000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1813068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1813068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  <a:gridCol w="1813068">
                  <a:extLst>
                    <a:ext uri="{9D8B030D-6E8A-4147-A177-3AD203B41FA5}">
                      <a16:colId xmlns:a16="http://schemas.microsoft.com/office/drawing/2014/main" val="119677300"/>
                    </a:ext>
                  </a:extLst>
                </a:gridCol>
                <a:gridCol w="1813068">
                  <a:extLst>
                    <a:ext uri="{9D8B030D-6E8A-4147-A177-3AD203B41FA5}">
                      <a16:colId xmlns:a16="http://schemas.microsoft.com/office/drawing/2014/main" val="1382983538"/>
                    </a:ext>
                  </a:extLst>
                </a:gridCol>
              </a:tblGrid>
              <a:tr h="437924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Baseline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DICE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DICE + MPU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TF-M + TZ-M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Byte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126596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220296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277924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298372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4379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Overhead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100%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174%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219%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235%</a:t>
                      </a:r>
                      <a:endParaRPr lang="ko-KR" altLang="en-US" sz="2200" spc="-150" dirty="0">
                        <a:solidFill>
                          <a:srgbClr val="40474D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A186277-0ADC-3B29-C2BB-A1A6CDF06E9A}"/>
              </a:ext>
            </a:extLst>
          </p:cNvPr>
          <p:cNvSpPr txBox="1"/>
          <p:nvPr/>
        </p:nvSpPr>
        <p:spPr>
          <a:xfrm>
            <a:off x="378252" y="3884559"/>
            <a:ext cx="267893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dirty="0">
                <a:solidFill>
                  <a:srgbClr val="393939"/>
                </a:solidFill>
                <a:latin typeface="+mn-ea"/>
              </a:rPr>
              <a:t>보안 성능 평가</a:t>
            </a:r>
            <a:endParaRPr lang="en-US" altLang="ko-KR" sz="250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33664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98615238-4E5A-8D1D-31CD-54E00392A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B6BA9BC-942D-8274-4D36-0F283B80C2A1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7AF2C1-B218-3BEC-1399-7D9AE5BAAC5B}"/>
              </a:ext>
            </a:extLst>
          </p:cNvPr>
          <p:cNvSpPr txBox="1"/>
          <p:nvPr/>
        </p:nvSpPr>
        <p:spPr>
          <a:xfrm>
            <a:off x="339536" y="1264666"/>
            <a:ext cx="87716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결론</a:t>
            </a:r>
          </a:p>
        </p:txBody>
      </p:sp>
      <p:sp>
        <p:nvSpPr>
          <p:cNvPr id="7" name="직사각형 57">
            <a:extLst>
              <a:ext uri="{FF2B5EF4-FFF2-40B4-BE49-F238E27FC236}">
                <a16:creationId xmlns:a16="http://schemas.microsoft.com/office/drawing/2014/main" id="{6C8A2901-28B5-A2DC-E5F3-E715644BF5F9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FCA7B8-EF51-7DC8-8EC6-84941FB3C790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3.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결과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B957A7-31B3-0167-6512-CA2895C4A973}"/>
              </a:ext>
            </a:extLst>
          </p:cNvPr>
          <p:cNvSpPr txBox="1"/>
          <p:nvPr/>
        </p:nvSpPr>
        <p:spPr>
          <a:xfrm>
            <a:off x="378252" y="2233286"/>
            <a:ext cx="10390537" cy="35548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150" dirty="0">
                <a:solidFill>
                  <a:srgbClr val="393939"/>
                </a:solidFill>
                <a:latin typeface="+mn-ea"/>
              </a:rPr>
              <a:t>각 아키텍처 설계 및 구현 성공</a:t>
            </a:r>
            <a:endParaRPr lang="en-US" altLang="ko-KR" sz="2500" spc="-15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15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DDS</a:t>
            </a:r>
            <a:r>
              <a:rPr lang="ko-KR" altLang="en-US" sz="2500" spc="-150" dirty="0">
                <a:solidFill>
                  <a:srgbClr val="393939"/>
                </a:solidFill>
                <a:latin typeface="+mn-ea"/>
              </a:rPr>
              <a:t>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Security+</a:t>
            </a:r>
            <a:r>
              <a:rPr lang="ko-KR" altLang="en-US" sz="2500" spc="-150" dirty="0">
                <a:solidFill>
                  <a:srgbClr val="393939"/>
                </a:solidFill>
                <a:latin typeface="+mn-ea"/>
              </a:rPr>
              <a:t>라는 논문과 비교하여도 합리적인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Overhead </a:t>
            </a:r>
            <a:r>
              <a:rPr lang="ko-KR" altLang="en-US" sz="2500" spc="-150" dirty="0">
                <a:solidFill>
                  <a:srgbClr val="393939"/>
                </a:solidFill>
                <a:latin typeface="+mn-ea"/>
              </a:rPr>
              <a:t>성능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–</a:t>
            </a:r>
            <a:r>
              <a:rPr lang="ko-KR" altLang="en-US" sz="2500" spc="-150" dirty="0">
                <a:solidFill>
                  <a:srgbClr val="393939"/>
                </a:solidFill>
                <a:latin typeface="+mn-ea"/>
              </a:rPr>
              <a:t> 약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0.79</a:t>
            </a:r>
            <a:r>
              <a:rPr lang="ko-KR" altLang="en-US" sz="2500" spc="-150" dirty="0">
                <a:solidFill>
                  <a:srgbClr val="393939"/>
                </a:solidFill>
                <a:latin typeface="+mn-ea"/>
              </a:rPr>
              <a:t>초</a:t>
            </a:r>
            <a:endParaRPr lang="en-US" altLang="ko-KR" sz="2500" spc="-15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15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150" dirty="0">
                <a:solidFill>
                  <a:srgbClr val="393939"/>
                </a:solidFill>
                <a:latin typeface="+mn-ea"/>
              </a:rPr>
              <a:t>각 아키텍처 별 구분되는 보안 수준</a:t>
            </a:r>
            <a:endParaRPr lang="en-US" altLang="ko-KR" sz="2500" spc="-15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15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MCU</a:t>
            </a:r>
            <a:r>
              <a:rPr lang="ko-KR" altLang="en-US" sz="2500" spc="-150" dirty="0">
                <a:solidFill>
                  <a:srgbClr val="393939"/>
                </a:solidFill>
                <a:latin typeface="+mn-ea"/>
              </a:rPr>
              <a:t> 환경에서도 원격 증명 기술 적용 가능성 입증 </a:t>
            </a:r>
            <a:endParaRPr lang="en-US" altLang="ko-KR" sz="2500" spc="-15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15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14800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D083A0F-ED30-D7F5-3464-6D7922F177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1A52C5B-EE18-7A79-6B6B-79E6B1DAE197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793A7A-56F9-2887-A8E4-CB5E3460CEB0}"/>
              </a:ext>
            </a:extLst>
          </p:cNvPr>
          <p:cNvSpPr txBox="1"/>
          <p:nvPr/>
        </p:nvSpPr>
        <p:spPr>
          <a:xfrm>
            <a:off x="339536" y="1264666"/>
            <a:ext cx="245451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향후 연구 방향</a:t>
            </a:r>
          </a:p>
        </p:txBody>
      </p:sp>
      <p:sp>
        <p:nvSpPr>
          <p:cNvPr id="7" name="직사각형 57">
            <a:extLst>
              <a:ext uri="{FF2B5EF4-FFF2-40B4-BE49-F238E27FC236}">
                <a16:creationId xmlns:a16="http://schemas.microsoft.com/office/drawing/2014/main" id="{60F654B1-88B8-3D28-C524-0535DB505C9E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2ADC09-0879-2FA8-7209-F2B98481D508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3.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결과</a:t>
            </a:r>
          </a:p>
        </p:txBody>
      </p:sp>
      <p:sp>
        <p:nvSpPr>
          <p:cNvPr id="9" name="직사각형 5">
            <a:extLst>
              <a:ext uri="{FF2B5EF4-FFF2-40B4-BE49-F238E27FC236}">
                <a16:creationId xmlns:a16="http://schemas.microsoft.com/office/drawing/2014/main" id="{7C4983CA-E9B0-6E25-A24F-A453DFCD588E}"/>
              </a:ext>
            </a:extLst>
          </p:cNvPr>
          <p:cNvSpPr/>
          <p:nvPr/>
        </p:nvSpPr>
        <p:spPr>
          <a:xfrm>
            <a:off x="349303" y="2190974"/>
            <a:ext cx="27382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8">
            <a:extLst>
              <a:ext uri="{FF2B5EF4-FFF2-40B4-BE49-F238E27FC236}">
                <a16:creationId xmlns:a16="http://schemas.microsoft.com/office/drawing/2014/main" id="{0038D7D6-8C11-678B-17A2-E90AD15E938E}"/>
              </a:ext>
            </a:extLst>
          </p:cNvPr>
          <p:cNvSpPr/>
          <p:nvPr/>
        </p:nvSpPr>
        <p:spPr>
          <a:xfrm>
            <a:off x="349299" y="2190972"/>
            <a:ext cx="27382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8D2321-826C-659B-ABF9-B0AEFB3541CC}"/>
              </a:ext>
            </a:extLst>
          </p:cNvPr>
          <p:cNvSpPr txBox="1"/>
          <p:nvPr/>
        </p:nvSpPr>
        <p:spPr>
          <a:xfrm>
            <a:off x="349307" y="2305945"/>
            <a:ext cx="2738250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포괄적 런타임 보안 강화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9BEDB0-8997-BC6F-C8F9-B4151AE541ED}"/>
              </a:ext>
            </a:extLst>
          </p:cNvPr>
          <p:cNvSpPr txBox="1"/>
          <p:nvPr/>
        </p:nvSpPr>
        <p:spPr>
          <a:xfrm>
            <a:off x="485775" y="3111554"/>
            <a:ext cx="2471738" cy="2271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MPU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보호 범위 확장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+</a:t>
            </a:r>
          </a:p>
          <a:p>
            <a:pPr algn="ctr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CFI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적용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=</a:t>
            </a: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정교한 공격 방어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(ROP/DOP)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28" name="직사각형 5">
            <a:extLst>
              <a:ext uri="{FF2B5EF4-FFF2-40B4-BE49-F238E27FC236}">
                <a16:creationId xmlns:a16="http://schemas.microsoft.com/office/drawing/2014/main" id="{204980DB-6C47-2CEB-F852-A50909B5F250}"/>
              </a:ext>
            </a:extLst>
          </p:cNvPr>
          <p:cNvSpPr/>
          <p:nvPr/>
        </p:nvSpPr>
        <p:spPr>
          <a:xfrm>
            <a:off x="3280012" y="2188875"/>
            <a:ext cx="27382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8">
            <a:extLst>
              <a:ext uri="{FF2B5EF4-FFF2-40B4-BE49-F238E27FC236}">
                <a16:creationId xmlns:a16="http://schemas.microsoft.com/office/drawing/2014/main" id="{48973DFC-2C2F-12C0-3434-023CBB857D7B}"/>
              </a:ext>
            </a:extLst>
          </p:cNvPr>
          <p:cNvSpPr/>
          <p:nvPr/>
        </p:nvSpPr>
        <p:spPr>
          <a:xfrm>
            <a:off x="3280008" y="2188873"/>
            <a:ext cx="27382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6FE19A4-139D-534D-42E9-B74A0AE634D6}"/>
              </a:ext>
            </a:extLst>
          </p:cNvPr>
          <p:cNvSpPr txBox="1"/>
          <p:nvPr/>
        </p:nvSpPr>
        <p:spPr>
          <a:xfrm>
            <a:off x="3938851" y="2303846"/>
            <a:ext cx="1420582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>
                    <a:lumMod val="95000"/>
                  </a:schemeClr>
                </a:solidFill>
              </a:rPr>
              <a:t>이식성</a:t>
            </a:r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 검증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763AB9-4FA9-0D97-34A7-2853119A0D27}"/>
              </a:ext>
            </a:extLst>
          </p:cNvPr>
          <p:cNvSpPr txBox="1"/>
          <p:nvPr/>
        </p:nvSpPr>
        <p:spPr>
          <a:xfrm>
            <a:off x="3416484" y="2930577"/>
            <a:ext cx="2471738" cy="2641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다양한 환경에 적용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하드웨어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: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ARMv7-M</a:t>
            </a:r>
          </a:p>
          <a:p>
            <a:pPr algn="ctr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RTOS : </a:t>
            </a:r>
            <a:r>
              <a:rPr lang="en-US" altLang="ko-KR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FreeRTOS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등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→ 범용성 확보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2" name="직사각형 5">
            <a:extLst>
              <a:ext uri="{FF2B5EF4-FFF2-40B4-BE49-F238E27FC236}">
                <a16:creationId xmlns:a16="http://schemas.microsoft.com/office/drawing/2014/main" id="{CF08C6B0-25D3-94C4-8131-8ABA9AC4C291}"/>
              </a:ext>
            </a:extLst>
          </p:cNvPr>
          <p:cNvSpPr/>
          <p:nvPr/>
        </p:nvSpPr>
        <p:spPr>
          <a:xfrm>
            <a:off x="6154735" y="2184363"/>
            <a:ext cx="27382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8">
            <a:extLst>
              <a:ext uri="{FF2B5EF4-FFF2-40B4-BE49-F238E27FC236}">
                <a16:creationId xmlns:a16="http://schemas.microsoft.com/office/drawing/2014/main" id="{1F83284A-9505-35B5-D115-42EABAC75B0A}"/>
              </a:ext>
            </a:extLst>
          </p:cNvPr>
          <p:cNvSpPr/>
          <p:nvPr/>
        </p:nvSpPr>
        <p:spPr>
          <a:xfrm>
            <a:off x="6154731" y="2184361"/>
            <a:ext cx="27382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35ADAD4-DC63-5C46-B4D7-21CF1EA65589}"/>
              </a:ext>
            </a:extLst>
          </p:cNvPr>
          <p:cNvSpPr txBox="1"/>
          <p:nvPr/>
        </p:nvSpPr>
        <p:spPr>
          <a:xfrm>
            <a:off x="6426451" y="2299334"/>
            <a:ext cx="2194832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지속적 무결성 검증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A9A9E92-242E-D04D-E2C2-99A6635FB201}"/>
              </a:ext>
            </a:extLst>
          </p:cNvPr>
          <p:cNvSpPr txBox="1"/>
          <p:nvPr/>
        </p:nvSpPr>
        <p:spPr>
          <a:xfrm>
            <a:off x="6287989" y="3093599"/>
            <a:ext cx="2471738" cy="2271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동적 원격 증명 도입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+</a:t>
            </a: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무결성 훼손 탐지 시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자동 회복 </a:t>
            </a:r>
            <a:r>
              <a:rPr lang="ko-KR" altLang="en-US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매커니즘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6" name="직사각형 5">
            <a:extLst>
              <a:ext uri="{FF2B5EF4-FFF2-40B4-BE49-F238E27FC236}">
                <a16:creationId xmlns:a16="http://schemas.microsoft.com/office/drawing/2014/main" id="{1F9BD25A-80B1-CD0E-C007-07085D11E8DF}"/>
              </a:ext>
            </a:extLst>
          </p:cNvPr>
          <p:cNvSpPr/>
          <p:nvPr/>
        </p:nvSpPr>
        <p:spPr>
          <a:xfrm>
            <a:off x="9029454" y="2184363"/>
            <a:ext cx="2738251" cy="35087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8">
            <a:extLst>
              <a:ext uri="{FF2B5EF4-FFF2-40B4-BE49-F238E27FC236}">
                <a16:creationId xmlns:a16="http://schemas.microsoft.com/office/drawing/2014/main" id="{BD60C671-1410-EA7A-F348-30EA13185592}"/>
              </a:ext>
            </a:extLst>
          </p:cNvPr>
          <p:cNvSpPr/>
          <p:nvPr/>
        </p:nvSpPr>
        <p:spPr>
          <a:xfrm>
            <a:off x="9029450" y="2184361"/>
            <a:ext cx="2738251" cy="6042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A5CFDA5-5953-BE3C-2C64-FEF420742E8E}"/>
              </a:ext>
            </a:extLst>
          </p:cNvPr>
          <p:cNvSpPr txBox="1"/>
          <p:nvPr/>
        </p:nvSpPr>
        <p:spPr>
          <a:xfrm>
            <a:off x="9301171" y="2299334"/>
            <a:ext cx="2194832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>
                    <a:lumMod val="95000"/>
                  </a:schemeClr>
                </a:solidFill>
              </a:rPr>
              <a:t>실시간 성능 최적화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55AFBA0-4AB9-E017-E774-958ABA48E150}"/>
              </a:ext>
            </a:extLst>
          </p:cNvPr>
          <p:cNvSpPr txBox="1"/>
          <p:nvPr/>
        </p:nvSpPr>
        <p:spPr>
          <a:xfrm>
            <a:off x="9165926" y="2926065"/>
            <a:ext cx="2471738" cy="2271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검증 로직 </a:t>
            </a:r>
            <a:r>
              <a:rPr lang="ko-KR" altLang="en-US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재구현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(</a:t>
            </a:r>
            <a:r>
              <a:rPr lang="en-KR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Python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→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C++)</a:t>
            </a:r>
          </a:p>
          <a:p>
            <a:pPr algn="ctr">
              <a:lnSpc>
                <a:spcPct val="120000"/>
              </a:lnSpc>
            </a:pP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Or </a:t>
            </a: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암호화 연산에 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하드웨어 가속기 활용</a:t>
            </a:r>
          </a:p>
        </p:txBody>
      </p:sp>
    </p:spTree>
    <p:extLst>
      <p:ext uri="{BB962C8B-B14F-4D97-AF65-F5344CB8AC3E}">
        <p14:creationId xmlns:p14="http://schemas.microsoft.com/office/powerpoint/2010/main" val="62245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35280" y="2600960"/>
            <a:ext cx="1031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19016" y="3799840"/>
            <a:ext cx="2300168" cy="707886"/>
            <a:chOff x="294640" y="3596640"/>
            <a:chExt cx="2300168" cy="707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16514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연구 배경</a:t>
              </a:r>
              <a:endParaRPr lang="en-US" altLang="ko-KR" sz="2800" spc="-150" dirty="0">
                <a:solidFill>
                  <a:srgbClr val="393939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19016" y="4790678"/>
            <a:ext cx="2300168" cy="707886"/>
            <a:chOff x="294640" y="3596640"/>
            <a:chExt cx="2300168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16514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연구 내용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19016" y="5781516"/>
            <a:ext cx="2300168" cy="707886"/>
            <a:chOff x="294640" y="3596640"/>
            <a:chExt cx="2300168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165141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연구 결과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B4EFF6A-B15B-D171-E575-5304B9839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92A822C9-101D-C8B9-2660-C2F7DA9976FC}"/>
              </a:ext>
            </a:extLst>
          </p:cNvPr>
          <p:cNvSpPr/>
          <p:nvPr/>
        </p:nvSpPr>
        <p:spPr>
          <a:xfrm>
            <a:off x="6694513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23E5B8D-5B5A-C515-83C8-BAFFB3EDD4D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DB6F5DC-3B57-E9CA-4638-10D6FAD72C22}"/>
              </a:ext>
            </a:extLst>
          </p:cNvPr>
          <p:cNvSpPr txBox="1"/>
          <p:nvPr/>
        </p:nvSpPr>
        <p:spPr>
          <a:xfrm>
            <a:off x="339536" y="1264666"/>
            <a:ext cx="1195917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ppt 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템플릿 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: 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  <a:hlinkClick r:id="rId2"/>
              </a:rPr>
              <a:t>https://bit.ly/3lX9BXD</a:t>
            </a: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Tx/>
              <a:buChar char="-"/>
            </a:pP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LG 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전자 </a:t>
            </a:r>
            <a:r>
              <a:rPr lang="ko-KR" altLang="en-US" sz="2400" spc="-300" dirty="0" err="1">
                <a:solidFill>
                  <a:srgbClr val="393939"/>
                </a:solidFill>
                <a:latin typeface="+mn-ea"/>
              </a:rPr>
              <a:t>뉴스룸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 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: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 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  <a:hlinkClick r:id="rId3"/>
              </a:rPr>
              <a:t>https://live.lge.co.kr/2506-lg-smartfactory/</a:t>
            </a: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Tx/>
              <a:buChar char="-"/>
            </a:pP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ROS logo : 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  <a:hlinkClick r:id="rId4"/>
              </a:rPr>
              <a:t>https://www.ros.org/blog/media/</a:t>
            </a: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Tx/>
              <a:buChar char="-"/>
            </a:pPr>
            <a:endParaRPr lang="en-US" altLang="ko-KR" sz="24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MPU : https://</a:t>
            </a:r>
            <a:r>
              <a:rPr lang="en-US" altLang="ko-KR" sz="2400" spc="-300" dirty="0" err="1">
                <a:solidFill>
                  <a:srgbClr val="393939"/>
                </a:solidFill>
                <a:latin typeface="+mn-ea"/>
              </a:rPr>
              <a:t>developer.arm.com</a:t>
            </a:r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/documentation/107565/0101/Memory-protection/Memory-Protection-Unit</a:t>
            </a:r>
          </a:p>
          <a:p>
            <a:pPr marL="342900" indent="-342900">
              <a:buFontTx/>
              <a:buChar char="-"/>
            </a:pPr>
            <a:endParaRPr lang="ko-KR" altLang="en-US" sz="24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F5A669-51BA-802F-DEC9-EFEDEF479F36}"/>
              </a:ext>
            </a:extLst>
          </p:cNvPr>
          <p:cNvSpPr txBox="1"/>
          <p:nvPr/>
        </p:nvSpPr>
        <p:spPr>
          <a:xfrm>
            <a:off x="143322" y="109016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자료 출처</a:t>
            </a:r>
          </a:p>
        </p:txBody>
      </p:sp>
    </p:spTree>
    <p:extLst>
      <p:ext uri="{BB962C8B-B14F-4D97-AF65-F5344CB8AC3E}">
        <p14:creationId xmlns:p14="http://schemas.microsoft.com/office/powerpoint/2010/main" val="503713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D94904B-FC61-4D90-BA0A-83761D16208E}"/>
              </a:ext>
            </a:extLst>
          </p:cNvPr>
          <p:cNvSpPr txBox="1"/>
          <p:nvPr/>
        </p:nvSpPr>
        <p:spPr>
          <a:xfrm>
            <a:off x="5170955" y="5113810"/>
            <a:ext cx="1678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스마트 팩토리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54D8DDC-AAEE-433E-AB6D-A55B54CF21F5}"/>
              </a:ext>
            </a:extLst>
          </p:cNvPr>
          <p:cNvSpPr txBox="1"/>
          <p:nvPr/>
        </p:nvSpPr>
        <p:spPr>
          <a:xfrm>
            <a:off x="9072030" y="5113810"/>
            <a:ext cx="1204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자율 로봇</a:t>
            </a:r>
          </a:p>
        </p:txBody>
      </p:sp>
      <p:pic>
        <p:nvPicPr>
          <p:cNvPr id="31" name="그래픽 30" descr="전자 상거래">
            <a:extLst>
              <a:ext uri="{FF2B5EF4-FFF2-40B4-BE49-F238E27FC236}">
                <a16:creationId xmlns:a16="http://schemas.microsoft.com/office/drawing/2014/main" id="{AA618D75-45A7-41B9-867D-27DE5022B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4165" y="2358467"/>
            <a:ext cx="1974482" cy="1974482"/>
          </a:xfrm>
          <a:prstGeom prst="rect">
            <a:avLst/>
          </a:prstGeom>
        </p:spPr>
      </p:pic>
      <p:pic>
        <p:nvPicPr>
          <p:cNvPr id="33" name="그래픽 32" descr="자물쇠">
            <a:extLst>
              <a:ext uri="{FF2B5EF4-FFF2-40B4-BE49-F238E27FC236}">
                <a16:creationId xmlns:a16="http://schemas.microsoft.com/office/drawing/2014/main" id="{B1C923E4-48BC-49E6-99AA-A6344904F2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08759" y="2292801"/>
            <a:ext cx="1974482" cy="19744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ECB18A-2439-9704-A9A2-20BD0964ED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6451" y="2686073"/>
            <a:ext cx="3384826" cy="19744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17B1D2-99AC-DF15-E1F3-993A1DC489F2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0425" y="2686073"/>
            <a:ext cx="2961723" cy="19744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6EF6201-F17E-180B-105D-50CA8E329759}"/>
              </a:ext>
            </a:extLst>
          </p:cNvPr>
          <p:cNvSpPr txBox="1"/>
          <p:nvPr/>
        </p:nvSpPr>
        <p:spPr>
          <a:xfrm>
            <a:off x="1967052" y="5128098"/>
            <a:ext cx="705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MCU</a:t>
            </a:r>
            <a:endParaRPr lang="ko-KR" altLang="en-US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81B1847-41EE-9FA8-E37F-9FF1A5517B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1224164" y="1879043"/>
            <a:ext cx="1974482" cy="358854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5011E31-EAE2-FDF7-1D29-F2EBA2C4BD43}"/>
              </a:ext>
            </a:extLst>
          </p:cNvPr>
          <p:cNvSpPr txBox="1"/>
          <p:nvPr/>
        </p:nvSpPr>
        <p:spPr>
          <a:xfrm>
            <a:off x="339536" y="1264666"/>
            <a:ext cx="364875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300" dirty="0">
                <a:solidFill>
                  <a:srgbClr val="393939"/>
                </a:solidFill>
                <a:latin typeface="+mn-ea"/>
              </a:rPr>
              <a:t>MCU </a:t>
            </a:r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기반 로봇의 확산</a:t>
            </a:r>
          </a:p>
        </p:txBody>
      </p:sp>
      <p:sp>
        <p:nvSpPr>
          <p:cNvPr id="16" name="직사각형 57">
            <a:extLst>
              <a:ext uri="{FF2B5EF4-FFF2-40B4-BE49-F238E27FC236}">
                <a16:creationId xmlns:a16="http://schemas.microsoft.com/office/drawing/2014/main" id="{6E9C9A81-32D5-DDAC-CBE0-6B6BB9A32439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2A311C5-47A5-FE5A-3D6E-E3F52830DD19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1.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배경</a:t>
            </a:r>
          </a:p>
        </p:txBody>
      </p:sp>
    </p:spTree>
    <p:extLst>
      <p:ext uri="{BB962C8B-B14F-4D97-AF65-F5344CB8AC3E}">
        <p14:creationId xmlns:p14="http://schemas.microsoft.com/office/powerpoint/2010/main" val="15361717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A1F85-9EB4-DC10-2DB8-3372C5D97C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9D7A59F-628D-E76C-033F-A74A2498861E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75E9853-7167-B062-0688-0952FD60852A}"/>
              </a:ext>
            </a:extLst>
          </p:cNvPr>
          <p:cNvSpPr txBox="1"/>
          <p:nvPr/>
        </p:nvSpPr>
        <p:spPr>
          <a:xfrm>
            <a:off x="5170955" y="5113810"/>
            <a:ext cx="1678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스마트 팩토리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B091644-7872-8031-5AE4-BC8931B0871F}"/>
              </a:ext>
            </a:extLst>
          </p:cNvPr>
          <p:cNvSpPr txBox="1"/>
          <p:nvPr/>
        </p:nvSpPr>
        <p:spPr>
          <a:xfrm>
            <a:off x="9072030" y="5113810"/>
            <a:ext cx="1204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rgbClr val="393939"/>
                </a:solidFill>
                <a:latin typeface="+mj-ea"/>
                <a:ea typeface="+mj-ea"/>
              </a:rPr>
              <a:t>자율 로봇</a:t>
            </a:r>
          </a:p>
        </p:txBody>
      </p:sp>
      <p:pic>
        <p:nvPicPr>
          <p:cNvPr id="31" name="그래픽 30" descr="전자 상거래">
            <a:extLst>
              <a:ext uri="{FF2B5EF4-FFF2-40B4-BE49-F238E27FC236}">
                <a16:creationId xmlns:a16="http://schemas.microsoft.com/office/drawing/2014/main" id="{30B91DB1-6428-EEEF-C2FC-5A286CD499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4165" y="2358467"/>
            <a:ext cx="1974482" cy="1974482"/>
          </a:xfrm>
          <a:prstGeom prst="rect">
            <a:avLst/>
          </a:prstGeom>
        </p:spPr>
      </p:pic>
      <p:pic>
        <p:nvPicPr>
          <p:cNvPr id="33" name="그래픽 32" descr="자물쇠">
            <a:extLst>
              <a:ext uri="{FF2B5EF4-FFF2-40B4-BE49-F238E27FC236}">
                <a16:creationId xmlns:a16="http://schemas.microsoft.com/office/drawing/2014/main" id="{8291102A-D51A-3A6D-3763-EDCBF3806D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108759" y="2292801"/>
            <a:ext cx="1974482" cy="19744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C5A2ED-26B5-11EF-913B-B7CF3B23FA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6451" y="2686073"/>
            <a:ext cx="3384826" cy="19744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E4DF87-7C08-ABF3-487F-40F76E6DECBC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0425" y="2686073"/>
            <a:ext cx="2961723" cy="19744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14BB4E7-C85C-6DC8-69D8-578E97A2039F}"/>
              </a:ext>
            </a:extLst>
          </p:cNvPr>
          <p:cNvSpPr txBox="1"/>
          <p:nvPr/>
        </p:nvSpPr>
        <p:spPr>
          <a:xfrm>
            <a:off x="1967052" y="5128098"/>
            <a:ext cx="7056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spc="-150" dirty="0">
                <a:solidFill>
                  <a:srgbClr val="393939"/>
                </a:solidFill>
                <a:latin typeface="+mj-ea"/>
                <a:ea typeface="+mj-ea"/>
              </a:rPr>
              <a:t>MCU</a:t>
            </a:r>
            <a:endParaRPr lang="ko-KR" altLang="en-US" sz="2000" spc="-150" dirty="0">
              <a:solidFill>
                <a:srgbClr val="393939"/>
              </a:solidFill>
              <a:latin typeface="+mj-ea"/>
              <a:ea typeface="+mj-ea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F4AD21-947E-A92D-2B66-2CBA6D4B83A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1224164" y="1879043"/>
            <a:ext cx="1974482" cy="358854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D682C54-CB0C-C19A-CA92-C6D294BBABBA}"/>
              </a:ext>
            </a:extLst>
          </p:cNvPr>
          <p:cNvSpPr txBox="1"/>
          <p:nvPr/>
        </p:nvSpPr>
        <p:spPr>
          <a:xfrm>
            <a:off x="339536" y="1264666"/>
            <a:ext cx="364875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300" dirty="0">
                <a:solidFill>
                  <a:srgbClr val="393939"/>
                </a:solidFill>
                <a:latin typeface="+mn-ea"/>
              </a:rPr>
              <a:t>MCU </a:t>
            </a:r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기반 로봇의 확산</a:t>
            </a:r>
          </a:p>
        </p:txBody>
      </p:sp>
      <p:sp>
        <p:nvSpPr>
          <p:cNvPr id="16" name="직사각형 57">
            <a:extLst>
              <a:ext uri="{FF2B5EF4-FFF2-40B4-BE49-F238E27FC236}">
                <a16:creationId xmlns:a16="http://schemas.microsoft.com/office/drawing/2014/main" id="{19288B70-141C-3CC2-4DD1-CE122568C45C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A5E3E68-2DF6-3422-B882-87C18BC064A7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1.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배경</a:t>
            </a:r>
          </a:p>
        </p:txBody>
      </p:sp>
      <p:pic>
        <p:nvPicPr>
          <p:cNvPr id="4" name="그림 3" descr="텍스트, 스크린샷, 그래프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27D92D6-2E86-8704-4F3D-1771B97F69A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028" y="1991213"/>
            <a:ext cx="7212517" cy="40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2944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FD2F4F39-461C-CD68-8E19-13187FAE8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0A222B1-2B34-9FB5-D9EF-B020A680CE6B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48DF0-73AB-D6D8-EA2A-D1B347FA8D77}"/>
              </a:ext>
            </a:extLst>
          </p:cNvPr>
          <p:cNvSpPr txBox="1"/>
          <p:nvPr/>
        </p:nvSpPr>
        <p:spPr>
          <a:xfrm>
            <a:off x="339536" y="1264666"/>
            <a:ext cx="80573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300" dirty="0">
                <a:solidFill>
                  <a:srgbClr val="393939"/>
                </a:solidFill>
                <a:latin typeface="+mn-ea"/>
              </a:rPr>
              <a:t>ROS</a:t>
            </a:r>
            <a:endParaRPr lang="ko-KR" altLang="en-US" sz="30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16" name="직사각형 57">
            <a:extLst>
              <a:ext uri="{FF2B5EF4-FFF2-40B4-BE49-F238E27FC236}">
                <a16:creationId xmlns:a16="http://schemas.microsoft.com/office/drawing/2014/main" id="{9B9D918C-D6E8-8524-2E23-E68EA90BF836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F3E79D-D9FA-25F6-770B-2945C61F6803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1.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배경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7DE282C1-6FC5-7D0D-BA71-98485CD55C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74383" y="4569023"/>
            <a:ext cx="2912742" cy="7911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7C5E3A-2816-0E36-CD97-96B2BE31C670}"/>
              </a:ext>
            </a:extLst>
          </p:cNvPr>
          <p:cNvSpPr txBox="1"/>
          <p:nvPr/>
        </p:nvSpPr>
        <p:spPr>
          <a:xfrm>
            <a:off x="378252" y="2233286"/>
            <a:ext cx="6824304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로봇 소프트웨어 개발을 위한 오픈소스 프레임워크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노드 간 메시지 기반 통신 구조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다양한 센서 ・ 하드웨어 연동 용이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Linux, Windows, macOS</a:t>
            </a:r>
            <a:r>
              <a:rPr lang="ko-KR" altLang="en-US" sz="2500" spc="-150" dirty="0">
                <a:solidFill>
                  <a:srgbClr val="393939"/>
                </a:solidFill>
                <a:latin typeface="+mn-ea"/>
              </a:rPr>
              <a:t> 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에서 모두 사용 가능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02261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3A4A5B30-89D1-E585-2838-249FF47C9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BC29A8F-FE7A-3468-80B9-D84A773451B0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82F9B2-11D7-EB46-3AB1-A5DBC567575A}"/>
              </a:ext>
            </a:extLst>
          </p:cNvPr>
          <p:cNvSpPr txBox="1"/>
          <p:nvPr/>
        </p:nvSpPr>
        <p:spPr>
          <a:xfrm>
            <a:off x="339536" y="1264666"/>
            <a:ext cx="189513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rgbClr val="393939"/>
                </a:solidFill>
                <a:latin typeface="+mn-ea"/>
              </a:rPr>
              <a:t>Micro-ROS</a:t>
            </a:r>
            <a:endParaRPr lang="ko-KR" altLang="en-US" sz="3000" spc="-15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16" name="직사각형 57">
            <a:extLst>
              <a:ext uri="{FF2B5EF4-FFF2-40B4-BE49-F238E27FC236}">
                <a16:creationId xmlns:a16="http://schemas.microsoft.com/office/drawing/2014/main" id="{1E13140E-890F-7531-0D65-DE6269D21F27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769BB6-6C46-F75B-0EC7-F80F82F9728B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1.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배경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05692F-82AD-4566-630E-BE96E09FF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1" y="3001267"/>
            <a:ext cx="4519612" cy="29017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247F28-8AC2-B07C-5860-68BC9AB6BDFC}"/>
              </a:ext>
            </a:extLst>
          </p:cNvPr>
          <p:cNvSpPr txBox="1"/>
          <p:nvPr/>
        </p:nvSpPr>
        <p:spPr>
          <a:xfrm>
            <a:off x="378252" y="2233286"/>
            <a:ext cx="8069581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고성능의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ROS2</a:t>
            </a:r>
            <a:r>
              <a:rPr lang="ko-KR" altLang="en-US" sz="2500" spc="-300" dirty="0" err="1">
                <a:solidFill>
                  <a:srgbClr val="393939"/>
                </a:solidFill>
                <a:latin typeface="+mn-ea"/>
              </a:rPr>
              <a:t>를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MCU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에서 사용할 수 있도록 경량화한 버전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다양한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RTOS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와 통합 가능</a:t>
            </a:r>
          </a:p>
        </p:txBody>
      </p:sp>
      <p:pic>
        <p:nvPicPr>
          <p:cNvPr id="10" name="그림 1">
            <a:extLst>
              <a:ext uri="{FF2B5EF4-FFF2-40B4-BE49-F238E27FC236}">
                <a16:creationId xmlns:a16="http://schemas.microsoft.com/office/drawing/2014/main" id="{0E19D3E4-60A0-BF37-FB97-F806A61867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242" y="4426204"/>
            <a:ext cx="5633830" cy="147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012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BAF9C4D-9789-364E-630F-E614B7F22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DFB45F7-9D33-1E5E-B5ED-39A9DC1B13E7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래픽 32" descr="자물쇠">
            <a:extLst>
              <a:ext uri="{FF2B5EF4-FFF2-40B4-BE49-F238E27FC236}">
                <a16:creationId xmlns:a16="http://schemas.microsoft.com/office/drawing/2014/main" id="{446506F9-4A4C-DDB4-593B-857703E668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8759" y="2292801"/>
            <a:ext cx="1974482" cy="19744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36D1B6-CE10-0690-C458-276E1A4E4134}"/>
              </a:ext>
            </a:extLst>
          </p:cNvPr>
          <p:cNvSpPr txBox="1"/>
          <p:nvPr/>
        </p:nvSpPr>
        <p:spPr>
          <a:xfrm>
            <a:off x="339536" y="1264666"/>
            <a:ext cx="381873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spc="-150" dirty="0">
                <a:solidFill>
                  <a:srgbClr val="393939"/>
                </a:solidFill>
                <a:latin typeface="+mn-ea"/>
              </a:rPr>
              <a:t>Micro-ROS</a:t>
            </a:r>
            <a:r>
              <a:rPr lang="en-US" altLang="ko-KR" sz="3000" spc="-300" dirty="0">
                <a:solidFill>
                  <a:srgbClr val="393939"/>
                </a:solidFill>
                <a:latin typeface="+mn-ea"/>
              </a:rPr>
              <a:t> </a:t>
            </a:r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보안의 한계</a:t>
            </a:r>
          </a:p>
        </p:txBody>
      </p:sp>
      <p:sp>
        <p:nvSpPr>
          <p:cNvPr id="7" name="직사각형 57">
            <a:extLst>
              <a:ext uri="{FF2B5EF4-FFF2-40B4-BE49-F238E27FC236}">
                <a16:creationId xmlns:a16="http://schemas.microsoft.com/office/drawing/2014/main" id="{19D977C1-3CCA-5BBD-01C3-28066340A9FA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F7A34A-A6DA-67DE-3A6B-E12174407C05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1.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배경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0437A4-2BB1-24A5-4C75-86EC7367E6D2}"/>
              </a:ext>
            </a:extLst>
          </p:cNvPr>
          <p:cNvSpPr txBox="1"/>
          <p:nvPr/>
        </p:nvSpPr>
        <p:spPr>
          <a:xfrm>
            <a:off x="378252" y="2233286"/>
            <a:ext cx="9419566" cy="2831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경량화에 집중하여 보안 기능 제한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제한된 메모리와 연산 자원으로 보안 기능 구현이 어려운 </a:t>
            </a:r>
            <a:r>
              <a:rPr lang="ko-KR" altLang="en-US" sz="2500" spc="-300" dirty="0" err="1">
                <a:solidFill>
                  <a:srgbClr val="393939"/>
                </a:solidFill>
                <a:latin typeface="+mn-ea"/>
              </a:rPr>
              <a:t>저사양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 </a:t>
            </a:r>
            <a:r>
              <a:rPr lang="en-US" altLang="ko-KR" sz="2500" spc="-300" dirty="0">
                <a:solidFill>
                  <a:srgbClr val="393939"/>
                </a:solidFill>
                <a:latin typeface="+mn-ea"/>
              </a:rPr>
              <a:t>MCU</a:t>
            </a:r>
          </a:p>
          <a:p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분산 구조 </a:t>
            </a:r>
            <a:r>
              <a:rPr lang="ko-KR" altLang="en-US" sz="28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→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  <a:ea typeface="나눔스퀘어 Light" panose="020B0600000101010101" pitchFamily="50" charset="-127"/>
              </a:rPr>
              <a:t> 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노드 하나 공격 시 전체 네트워크 위협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41153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E1A47011-4158-691A-4ED9-BA74C7125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34B9A84-1835-BA9F-1904-28F0861506C4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3" name="그래픽 32" descr="자물쇠">
            <a:extLst>
              <a:ext uri="{FF2B5EF4-FFF2-40B4-BE49-F238E27FC236}">
                <a16:creationId xmlns:a16="http://schemas.microsoft.com/office/drawing/2014/main" id="{152E229F-6E98-6548-082F-A0697EF83A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08759" y="2292801"/>
            <a:ext cx="1974482" cy="19744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C72ED9-C3F6-3507-7762-BAAC7D2FC6FC}"/>
              </a:ext>
            </a:extLst>
          </p:cNvPr>
          <p:cNvSpPr txBox="1"/>
          <p:nvPr/>
        </p:nvSpPr>
        <p:spPr>
          <a:xfrm>
            <a:off x="339536" y="1264666"/>
            <a:ext cx="493648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원격 증명 </a:t>
            </a:r>
            <a:r>
              <a:rPr lang="en-US" altLang="ko-KR" sz="3000" spc="-300" dirty="0">
                <a:solidFill>
                  <a:srgbClr val="393939"/>
                </a:solidFill>
                <a:latin typeface="+mn-ea"/>
              </a:rPr>
              <a:t>(</a:t>
            </a:r>
            <a:r>
              <a:rPr lang="en-US" altLang="ko-KR" sz="3000" spc="-150" dirty="0">
                <a:solidFill>
                  <a:srgbClr val="393939"/>
                </a:solidFill>
                <a:latin typeface="+mn-ea"/>
              </a:rPr>
              <a:t>Remote Attestation</a:t>
            </a:r>
            <a:r>
              <a:rPr lang="en-US" altLang="ko-KR" sz="3000" spc="-300" dirty="0">
                <a:solidFill>
                  <a:srgbClr val="393939"/>
                </a:solidFill>
                <a:latin typeface="+mn-ea"/>
              </a:rPr>
              <a:t>)</a:t>
            </a:r>
            <a:endParaRPr lang="ko-KR" altLang="en-US" sz="30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7" name="직사각형 57">
            <a:extLst>
              <a:ext uri="{FF2B5EF4-FFF2-40B4-BE49-F238E27FC236}">
                <a16:creationId xmlns:a16="http://schemas.microsoft.com/office/drawing/2014/main" id="{E98884AB-4486-6719-59A9-115FAA79CDAE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17DC23-6F6A-AEBA-C82C-98D984480DE2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1.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배경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3B7EB3-3664-FFE8-B14C-29D3AEFAF5A0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699" y="3177659"/>
            <a:ext cx="4375344" cy="29168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5FBBAF-C846-CACE-1D6B-BC96421D2321}"/>
              </a:ext>
            </a:extLst>
          </p:cNvPr>
          <p:cNvSpPr txBox="1"/>
          <p:nvPr/>
        </p:nvSpPr>
        <p:spPr>
          <a:xfrm>
            <a:off x="378252" y="2233286"/>
            <a:ext cx="682430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원격으로 장치가 변조되지 않았음을 증명하는 기술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펌웨어 해시 ・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Nonce</a:t>
            </a:r>
            <a:r>
              <a:rPr lang="ko-KR" altLang="en-US" sz="2500" spc="-300" dirty="0" err="1">
                <a:solidFill>
                  <a:srgbClr val="393939"/>
                </a:solidFill>
                <a:latin typeface="+mn-ea"/>
              </a:rPr>
              <a:t>를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 이용해 무결성 보장 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55349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AC71D899-1268-6307-24B3-0A503900E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F41C746-60DB-54A1-DDA4-10C30B8191E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래픽 30" descr="전자 상거래">
            <a:extLst>
              <a:ext uri="{FF2B5EF4-FFF2-40B4-BE49-F238E27FC236}">
                <a16:creationId xmlns:a16="http://schemas.microsoft.com/office/drawing/2014/main" id="{48D9249E-7D7A-15EC-0C0E-84FF7FCDE3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2709" y="2358467"/>
            <a:ext cx="1974482" cy="1974482"/>
          </a:xfrm>
          <a:prstGeom prst="rect">
            <a:avLst/>
          </a:prstGeom>
        </p:spPr>
      </p:pic>
      <p:pic>
        <p:nvPicPr>
          <p:cNvPr id="33" name="그래픽 32" descr="자물쇠">
            <a:extLst>
              <a:ext uri="{FF2B5EF4-FFF2-40B4-BE49-F238E27FC236}">
                <a16:creationId xmlns:a16="http://schemas.microsoft.com/office/drawing/2014/main" id="{919963B2-5008-33BD-08FB-5E372EE3C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08759" y="2292801"/>
            <a:ext cx="1974482" cy="19744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DEA33D-0F29-D5E9-8087-9E7D5562DDCC}"/>
              </a:ext>
            </a:extLst>
          </p:cNvPr>
          <p:cNvSpPr txBox="1"/>
          <p:nvPr/>
        </p:nvSpPr>
        <p:spPr>
          <a:xfrm>
            <a:off x="339536" y="1264666"/>
            <a:ext cx="35894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300" dirty="0">
                <a:solidFill>
                  <a:srgbClr val="393939"/>
                </a:solidFill>
                <a:latin typeface="+mn-ea"/>
              </a:rPr>
              <a:t>기존 원격 증명의 한계</a:t>
            </a:r>
          </a:p>
        </p:txBody>
      </p:sp>
      <p:sp>
        <p:nvSpPr>
          <p:cNvPr id="8" name="직사각형 57">
            <a:extLst>
              <a:ext uri="{FF2B5EF4-FFF2-40B4-BE49-F238E27FC236}">
                <a16:creationId xmlns:a16="http://schemas.microsoft.com/office/drawing/2014/main" id="{2C7D7FEF-14B2-9565-C85C-4F481BD15828}"/>
              </a:ext>
            </a:extLst>
          </p:cNvPr>
          <p:cNvSpPr/>
          <p:nvPr/>
        </p:nvSpPr>
        <p:spPr>
          <a:xfrm>
            <a:off x="174944" y="1304331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ECAD0F-CD87-278A-29C1-E16E782363C3}"/>
              </a:ext>
            </a:extLst>
          </p:cNvPr>
          <p:cNvSpPr txBox="1"/>
          <p:nvPr/>
        </p:nvSpPr>
        <p:spPr>
          <a:xfrm>
            <a:off x="143322" y="109016"/>
            <a:ext cx="2403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1.</a:t>
            </a:r>
            <a:r>
              <a:rPr lang="ko-KR" altLang="en-US" sz="3600" spc="-300" dirty="0">
                <a:solidFill>
                  <a:schemeClr val="bg1"/>
                </a:solidFill>
              </a:rPr>
              <a:t> 연구 배경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0C15E1-2AEC-AFED-F069-9D8164B60A2A}"/>
              </a:ext>
            </a:extLst>
          </p:cNvPr>
          <p:cNvSpPr txBox="1"/>
          <p:nvPr/>
        </p:nvSpPr>
        <p:spPr>
          <a:xfrm>
            <a:off x="378252" y="2233286"/>
            <a:ext cx="6898042" cy="27853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다양한 </a:t>
            </a:r>
            <a:r>
              <a:rPr lang="en-US" altLang="ko-KR" sz="2500" spc="-150" dirty="0">
                <a:solidFill>
                  <a:srgbClr val="393939"/>
                </a:solidFill>
                <a:latin typeface="+mn-ea"/>
              </a:rPr>
              <a:t>MCU</a:t>
            </a: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 하드웨어에서의 낮은 범용성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자원 제약 환경에서 활용하기 어려운 고사양의 기술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15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500" spc="-300" dirty="0">
                <a:solidFill>
                  <a:srgbClr val="393939"/>
                </a:solidFill>
                <a:latin typeface="+mn-ea"/>
              </a:rPr>
              <a:t>통신 프로토콜 보안의 부재</a:t>
            </a:r>
            <a:endParaRPr lang="en-US" altLang="ko-KR" sz="2500" spc="-300" dirty="0">
              <a:solidFill>
                <a:srgbClr val="393939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4004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1000">
        <p159:morph option="byObject"/>
      </p:transition>
    </mc:Choice>
    <mc:Fallback xmlns="">
      <p:transition spd="slow" advClick="0" advTm="1000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884</Words>
  <Application>Microsoft Office PowerPoint</Application>
  <PresentationFormat>와이드스크린</PresentationFormat>
  <Paragraphs>262</Paragraphs>
  <Slides>20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나눔스퀘어 ExtraBold</vt:lpstr>
      <vt:lpstr>나눔스퀘어 Light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강승민</cp:lastModifiedBy>
  <cp:revision>30</cp:revision>
  <dcterms:created xsi:type="dcterms:W3CDTF">2020-09-07T02:34:06Z</dcterms:created>
  <dcterms:modified xsi:type="dcterms:W3CDTF">2025-09-26T03:26:42Z</dcterms:modified>
</cp:coreProperties>
</file>

<file path=docProps/thumbnail.jpeg>
</file>